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Georgia Pro" panose="02040502050405020303" pitchFamily="18" charset="0"/>
      <p:regular r:id="rId12"/>
    </p:embeddedFont>
    <p:embeddedFont>
      <p:font typeface="Public Sans" pitchFamily="2" charset="77"/>
      <p:regular r:id="rId13"/>
    </p:embeddedFont>
    <p:embeddedFont>
      <p:font typeface="Public Sans Bold" pitchFamily="2" charset="77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589" autoAdjust="0"/>
  </p:normalViewPr>
  <p:slideViewPr>
    <p:cSldViewPr>
      <p:cViewPr varScale="1">
        <p:scale>
          <a:sx n="80" d="100"/>
          <a:sy n="80" d="100"/>
        </p:scale>
        <p:origin x="824" y="2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FAF7">
                <a:alpha val="100000"/>
              </a:srgbClr>
            </a:gs>
            <a:gs pos="100000">
              <a:srgbClr val="F3EDE1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34936" y="1767763"/>
            <a:ext cx="7018129" cy="3839501"/>
          </a:xfrm>
          <a:custGeom>
            <a:avLst/>
            <a:gdLst/>
            <a:ahLst/>
            <a:cxnLst/>
            <a:rect l="l" t="t" r="r" b="b"/>
            <a:pathLst>
              <a:path w="7018129" h="3839501">
                <a:moveTo>
                  <a:pt x="0" y="0"/>
                </a:moveTo>
                <a:lnTo>
                  <a:pt x="7018128" y="0"/>
                </a:lnTo>
                <a:lnTo>
                  <a:pt x="7018128" y="3839501"/>
                </a:lnTo>
                <a:lnTo>
                  <a:pt x="0" y="38395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TextBox 3"/>
          <p:cNvSpPr txBox="1"/>
          <p:nvPr/>
        </p:nvSpPr>
        <p:spPr>
          <a:xfrm>
            <a:off x="2029768" y="6077767"/>
            <a:ext cx="14228463" cy="153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1502"/>
              </a:lnSpc>
              <a:spcBef>
                <a:spcPct val="0"/>
              </a:spcBef>
            </a:pPr>
            <a:r>
              <a:rPr lang="en-US" sz="11502" spc="-46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PowerPoint Template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133463" y="8990960"/>
            <a:ext cx="6021074" cy="2673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967"/>
              </a:lnSpc>
              <a:spcBef>
                <a:spcPct val="0"/>
              </a:spcBef>
            </a:pPr>
            <a:r>
              <a:rPr lang="en-US" sz="1967" spc="196">
                <a:solidFill>
                  <a:srgbClr val="8E4690"/>
                </a:solidFill>
                <a:latin typeface="Public Sans"/>
                <a:ea typeface="Public Sans"/>
                <a:cs typeface="Public Sans"/>
                <a:sym typeface="Public Sans"/>
              </a:rPr>
              <a:t>PRESENTED BYYOUR NAME HERE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CFAF7">
                <a:alpha val="100000"/>
              </a:srgbClr>
            </a:gs>
            <a:gs pos="100000">
              <a:srgbClr val="F3EDE1">
                <a:alpha val="100000"/>
              </a:srgb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4110971" y="4674547"/>
            <a:ext cx="10066058" cy="1930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4450"/>
              </a:lnSpc>
              <a:spcBef>
                <a:spcPct val="0"/>
              </a:spcBef>
            </a:pPr>
            <a:r>
              <a:rPr lang="en-US" sz="14450" spc="-578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Thank You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6080671" y="3739250"/>
            <a:ext cx="6126657" cy="543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41"/>
              </a:lnSpc>
              <a:spcBef>
                <a:spcPct val="0"/>
              </a:spcBef>
            </a:pPr>
            <a:r>
              <a:rPr lang="en-US" sz="3941" b="1" spc="394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THE END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6080671" y="8985771"/>
            <a:ext cx="6126657" cy="269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01"/>
              </a:lnSpc>
              <a:spcBef>
                <a:spcPct val="0"/>
              </a:spcBef>
            </a:pPr>
            <a:r>
              <a:rPr lang="en-US" sz="2001" spc="200">
                <a:solidFill>
                  <a:srgbClr val="8E4690"/>
                </a:solidFill>
                <a:latin typeface="Public Sans"/>
                <a:ea typeface="Public Sans"/>
                <a:cs typeface="Public Sans"/>
                <a:sym typeface="Public Sans"/>
              </a:rPr>
              <a:t>PRESENTED BY YOUR NAME HERE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642773" y="0"/>
            <a:ext cx="6645227" cy="10287000"/>
            <a:chOff x="0" y="0"/>
            <a:chExt cx="875527" cy="135534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75527" cy="1355341"/>
            </a:xfrm>
            <a:custGeom>
              <a:avLst/>
              <a:gdLst/>
              <a:ahLst/>
              <a:cxnLst/>
              <a:rect l="l" t="t" r="r" b="b"/>
              <a:pathLst>
                <a:path w="875527" h="1355341">
                  <a:moveTo>
                    <a:pt x="0" y="0"/>
                  </a:moveTo>
                  <a:lnTo>
                    <a:pt x="875527" y="0"/>
                  </a:lnTo>
                  <a:lnTo>
                    <a:pt x="875527" y="1355341"/>
                  </a:lnTo>
                  <a:lnTo>
                    <a:pt x="0" y="1355341"/>
                  </a:lnTo>
                  <a:close/>
                </a:path>
              </a:pathLst>
            </a:custGeom>
            <a:blipFill>
              <a:blip r:embed="rId2"/>
              <a:stretch>
                <a:fillRect l="-72693" r="-65529" b="40029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353741" y="2087707"/>
            <a:ext cx="4648513" cy="3483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45"/>
              </a:lnSpc>
              <a:spcBef>
                <a:spcPct val="0"/>
              </a:spcBef>
            </a:pPr>
            <a:r>
              <a:rPr lang="en-US" sz="6745" spc="-26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We des</a:t>
            </a:r>
            <a:r>
              <a:rPr lang="en-US" sz="6745" u="none" strike="noStrike" spc="-269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ign stories that serve a purpose.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71224" y="6111981"/>
            <a:ext cx="4638252" cy="2201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41"/>
              </a:lnSpc>
            </a:pPr>
            <a:r>
              <a:rPr lang="en-US" sz="2529" spc="50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Studio Shodwe brings ideas to life through thoughtful creative execution, structured workflows, and consistent collaboration.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1047750"/>
            <a:ext cx="5243391" cy="238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3"/>
              </a:lnSpc>
              <a:spcBef>
                <a:spcPct val="0"/>
              </a:spcBef>
            </a:pPr>
            <a:r>
              <a:rPr lang="en-US" sz="1713" b="1" spc="17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OUR MISSION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9150817"/>
            <a:ext cx="911561" cy="2340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13"/>
              </a:lnSpc>
              <a:spcBef>
                <a:spcPct val="0"/>
              </a:spcBef>
            </a:pPr>
            <a:r>
              <a:rPr lang="en-US" sz="1713" b="1" spc="17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733983"/>
            <a:ext cx="10167306" cy="18757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56"/>
              </a:lnSpc>
              <a:spcBef>
                <a:spcPct val="0"/>
              </a:spcBef>
            </a:pPr>
            <a:r>
              <a:rPr lang="en-US" sz="7156" spc="-286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Brands</a:t>
            </a:r>
            <a:r>
              <a:rPr lang="en-US" sz="7156" u="none" strike="noStrike" spc="-286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Often Face the Same Dilemma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57275"/>
            <a:ext cx="5562694" cy="2448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7"/>
              </a:lnSpc>
              <a:spcBef>
                <a:spcPct val="0"/>
              </a:spcBef>
            </a:pPr>
            <a:r>
              <a:rPr lang="en-US" sz="1817" b="1" spc="181">
                <a:solidFill>
                  <a:srgbClr val="2264EB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THE CHALLENGE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92228" y="9084147"/>
            <a:ext cx="967072" cy="2461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7"/>
              </a:lnSpc>
              <a:spcBef>
                <a:spcPct val="0"/>
              </a:spcBef>
            </a:pPr>
            <a:r>
              <a:rPr lang="en-US" sz="1817" b="1" spc="18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3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721245" y="4133580"/>
            <a:ext cx="3682757" cy="80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683" b="1" spc="53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Creative work lacks direction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721245" y="5067169"/>
            <a:ext cx="5069452" cy="1251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4"/>
              </a:lnSpc>
            </a:pPr>
            <a:r>
              <a:rPr lang="en-US" sz="1789" spc="35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Without a clear framework, teams often struggle to align creative output with business goals, leading to subjective decisions and scattered efforts.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497303" y="4133580"/>
            <a:ext cx="3682757" cy="80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683" b="1" spc="53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Inconsistent content delivery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497303" y="5067169"/>
            <a:ext cx="5069452" cy="9394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4"/>
              </a:lnSpc>
            </a:pPr>
            <a:r>
              <a:rPr lang="en-US" sz="1789" spc="35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Deadlines are missed or assets arrive in varying quality and formats, making campaigns hard to coordinate and maintain.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721245" y="6846086"/>
            <a:ext cx="3682757" cy="80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683" b="1" spc="53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Scattered vendor management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2721245" y="7803675"/>
            <a:ext cx="5069452" cy="1251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4"/>
              </a:lnSpc>
            </a:pPr>
            <a:r>
              <a:rPr lang="en-US" sz="1789" spc="35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Managing multiple freelance creators or agencies without central oversight results in miscommunication, duplicated work, or unclear responsibilities.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97303" y="6846086"/>
            <a:ext cx="3682757" cy="8047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0"/>
              </a:lnSpc>
            </a:pPr>
            <a:r>
              <a:rPr lang="en-US" sz="2683" b="1" spc="53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Weak alignment of design and strategy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497303" y="7803675"/>
            <a:ext cx="5069452" cy="12518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4"/>
              </a:lnSpc>
            </a:pPr>
            <a:r>
              <a:rPr lang="en-US" sz="1789" spc="35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Design efforts may look polished, but without strong strategic grounding, the visuals fail to support messaging, objectives, or user needs effectively.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1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456004" y="5143500"/>
            <a:ext cx="10831996" cy="4323529"/>
            <a:chOff x="0" y="0"/>
            <a:chExt cx="1678160" cy="66982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78160" cy="669828"/>
            </a:xfrm>
            <a:custGeom>
              <a:avLst/>
              <a:gdLst/>
              <a:ahLst/>
              <a:cxnLst/>
              <a:rect l="l" t="t" r="r" b="b"/>
              <a:pathLst>
                <a:path w="1678160" h="669828">
                  <a:moveTo>
                    <a:pt x="0" y="0"/>
                  </a:moveTo>
                  <a:lnTo>
                    <a:pt x="1678160" y="0"/>
                  </a:lnTo>
                  <a:lnTo>
                    <a:pt x="1678160" y="669828"/>
                  </a:lnTo>
                  <a:lnTo>
                    <a:pt x="0" y="669828"/>
                  </a:lnTo>
                  <a:close/>
                </a:path>
              </a:pathLst>
            </a:custGeom>
            <a:blipFill>
              <a:blip r:embed="rId2"/>
              <a:stretch>
                <a:fillRect l="-37925" r="13640" b="-21344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028700" y="1736785"/>
            <a:ext cx="9077738" cy="16614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389"/>
              </a:lnSpc>
              <a:spcBef>
                <a:spcPct val="0"/>
              </a:spcBef>
            </a:pPr>
            <a:r>
              <a:rPr lang="en-US" sz="6389" spc="-255">
                <a:solidFill>
                  <a:srgbClr val="F5B92E"/>
                </a:solidFill>
                <a:latin typeface="Georgia Pro"/>
                <a:ea typeface="Georgia Pro"/>
                <a:cs typeface="Georgia Pro"/>
                <a:sym typeface="Georgia Pro"/>
              </a:rPr>
              <a:t>Studio</a:t>
            </a:r>
            <a:r>
              <a:rPr lang="en-US" sz="6389" u="none" strike="noStrike" spc="-255">
                <a:solidFill>
                  <a:srgbClr val="F5B92E"/>
                </a:solidFill>
                <a:latin typeface="Georgia Pro"/>
                <a:ea typeface="Georgia Pro"/>
                <a:cs typeface="Georgia Pro"/>
                <a:sym typeface="Georgia Pro"/>
              </a:rPr>
              <a:t> Shodwe offers clarity through structure.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1075409"/>
            <a:ext cx="4966575" cy="225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622"/>
              </a:lnSpc>
              <a:spcBef>
                <a:spcPct val="0"/>
              </a:spcBef>
            </a:pPr>
            <a:r>
              <a:rPr lang="en-US" sz="1622" b="1" spc="162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OUR SOLUTION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6395863" y="956211"/>
            <a:ext cx="863437" cy="222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622"/>
              </a:lnSpc>
              <a:spcBef>
                <a:spcPct val="0"/>
              </a:spcBef>
            </a:pPr>
            <a:r>
              <a:rPr lang="en-US" sz="1622" b="1" spc="162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4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8700" y="3662868"/>
            <a:ext cx="8137080" cy="719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75"/>
              </a:lnSpc>
            </a:pPr>
            <a:r>
              <a:rPr lang="en-US" sz="2396" spc="47">
                <a:solidFill>
                  <a:srgbClr val="F5B92E"/>
                </a:solidFill>
                <a:latin typeface="Public Sans"/>
                <a:ea typeface="Public Sans"/>
                <a:cs typeface="Public Sans"/>
                <a:sym typeface="Public Sans"/>
              </a:rPr>
              <a:t>We serve as both creative partner and execution engine — from ideation to final production.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371600" y="3514082"/>
            <a:ext cx="3258836" cy="3258836"/>
            <a:chOff x="0" y="0"/>
            <a:chExt cx="812800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41974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84004" tIns="84004" rIns="84004" bIns="84004" rtlCol="0" anchor="ctr"/>
            <a:lstStyle/>
            <a:p>
              <a:pPr algn="ctr">
                <a:lnSpc>
                  <a:spcPts val="2315"/>
                </a:lnSpc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3505706" y="2427375"/>
            <a:ext cx="11276588" cy="10667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937"/>
              </a:lnSpc>
              <a:spcBef>
                <a:spcPct val="0"/>
              </a:spcBef>
            </a:pPr>
            <a:r>
              <a:rPr lang="en-US" sz="7937" spc="-317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Our Core</a:t>
            </a:r>
            <a:r>
              <a:rPr lang="en-US" sz="7937" u="none" strike="noStrike" spc="-317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Services Include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71600" y="1057275"/>
            <a:ext cx="6169600" cy="274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5"/>
              </a:lnSpc>
              <a:spcBef>
                <a:spcPct val="0"/>
              </a:spcBef>
            </a:pPr>
            <a:r>
              <a:rPr lang="en-US" sz="2015" b="1" spc="201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WHAT WE DO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6186717" y="9135268"/>
            <a:ext cx="1072583" cy="2746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2015"/>
              </a:lnSpc>
              <a:spcBef>
                <a:spcPct val="0"/>
              </a:spcBef>
            </a:pPr>
            <a:r>
              <a:rPr lang="en-US" sz="2015" b="1" spc="201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5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15933" y="4601302"/>
            <a:ext cx="2770169" cy="103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 b="1" spc="39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VISUAL AND EDITORIAL CONTENT DEVELOPMENT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320582" y="5011644"/>
            <a:ext cx="3258836" cy="3258836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41974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84004" tIns="84004" rIns="84004" bIns="84004" rtlCol="0" anchor="ctr"/>
            <a:lstStyle/>
            <a:p>
              <a:pPr algn="ctr">
                <a:lnSpc>
                  <a:spcPts val="2315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5564915" y="6272122"/>
            <a:ext cx="2770169" cy="6902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 b="1" spc="39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CAMPAIGN ASSET PRODUCTION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9708582" y="3514082"/>
            <a:ext cx="3258836" cy="3258836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41974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84004" tIns="84004" rIns="84004" bIns="84004" rtlCol="0" anchor="ctr"/>
            <a:lstStyle/>
            <a:p>
              <a:pPr algn="ctr">
                <a:lnSpc>
                  <a:spcPts val="2315"/>
                </a:lnSpc>
              </a:pPr>
              <a:endParaRPr/>
            </a:p>
          </p:txBody>
        </p:sp>
      </p:grpSp>
      <p:sp>
        <p:nvSpPr>
          <p:cNvPr id="16" name="TextBox 16"/>
          <p:cNvSpPr txBox="1"/>
          <p:nvPr/>
        </p:nvSpPr>
        <p:spPr>
          <a:xfrm>
            <a:off x="9952915" y="4601302"/>
            <a:ext cx="2770169" cy="103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 b="1" spc="39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CREATIVE DIRECTION AND BRANDING SUPPORT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657564" y="4837878"/>
            <a:ext cx="3258836" cy="3258836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ln w="28575" cap="sq">
              <a:solidFill>
                <a:srgbClr val="419748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76200" y="104775"/>
              <a:ext cx="660400" cy="631825"/>
            </a:xfrm>
            <a:prstGeom prst="rect">
              <a:avLst/>
            </a:prstGeom>
          </p:spPr>
          <p:txBody>
            <a:bodyPr lIns="84004" tIns="84004" rIns="84004" bIns="84004" rtlCol="0" anchor="ctr"/>
            <a:lstStyle/>
            <a:p>
              <a:pPr algn="ctr">
                <a:lnSpc>
                  <a:spcPts val="2315"/>
                </a:lnSpc>
              </a:pPr>
              <a:endParaRPr/>
            </a:p>
          </p:txBody>
        </p:sp>
      </p:grpSp>
      <p:sp>
        <p:nvSpPr>
          <p:cNvPr id="20" name="TextBox 20"/>
          <p:cNvSpPr txBox="1"/>
          <p:nvPr/>
        </p:nvSpPr>
        <p:spPr>
          <a:xfrm>
            <a:off x="13901897" y="5925098"/>
            <a:ext cx="2770169" cy="10367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778"/>
              </a:lnSpc>
            </a:pPr>
            <a:r>
              <a:rPr lang="en-US" sz="1984" b="1" spc="39">
                <a:solidFill>
                  <a:srgbClr val="419748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TEAM-BASED CREATIVE RESOURCING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984859" y="824446"/>
            <a:ext cx="5543544" cy="24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1"/>
              </a:lnSpc>
              <a:spcBef>
                <a:spcPct val="0"/>
              </a:spcBef>
            </a:pPr>
            <a:r>
              <a:rPr lang="en-US" sz="1811" b="1" spc="18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OUR PROCESS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6295557" y="9150652"/>
            <a:ext cx="963743" cy="243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1"/>
              </a:lnSpc>
              <a:spcBef>
                <a:spcPct val="0"/>
              </a:spcBef>
            </a:pPr>
            <a:r>
              <a:rPr lang="en-US" sz="1811" b="1" spc="18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6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984859" y="2408325"/>
            <a:ext cx="12318282" cy="9630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131"/>
              </a:lnSpc>
              <a:spcBef>
                <a:spcPct val="0"/>
              </a:spcBef>
            </a:pPr>
            <a:r>
              <a:rPr lang="en-US" sz="7131" spc="-285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Step-by-</a:t>
            </a:r>
            <a:r>
              <a:rPr lang="en-US" sz="7131" u="none" strike="noStrike" spc="-285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Step Delivery Model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3543360" y="5549946"/>
            <a:ext cx="803645" cy="80364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DE1"/>
            </a:solidFill>
            <a:ln w="28575" cap="sq">
              <a:solidFill>
                <a:srgbClr val="8E469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lIns="75480" tIns="75480" rIns="75480" bIns="75480" rtlCol="0" anchor="ctr"/>
            <a:lstStyle/>
            <a:p>
              <a:pPr algn="ctr">
                <a:lnSpc>
                  <a:spcPts val="2377"/>
                </a:lnSpc>
              </a:pPr>
              <a:r>
                <a:rPr lang="en-US" sz="2377" b="1" spc="237">
                  <a:solidFill>
                    <a:srgbClr val="8E469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1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3940995" y="5549946"/>
            <a:ext cx="803645" cy="803645"/>
            <a:chOff x="0" y="0"/>
            <a:chExt cx="812800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DE1"/>
            </a:solidFill>
            <a:ln w="28575" cap="sq">
              <a:solidFill>
                <a:srgbClr val="8E469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lIns="75480" tIns="75480" rIns="75480" bIns="75480" rtlCol="0" anchor="ctr"/>
            <a:lstStyle/>
            <a:p>
              <a:pPr algn="ctr">
                <a:lnSpc>
                  <a:spcPts val="2377"/>
                </a:lnSpc>
              </a:pPr>
              <a:r>
                <a:rPr lang="en-US" sz="2377" b="1" spc="237">
                  <a:solidFill>
                    <a:srgbClr val="8E469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5</a:t>
              </a:r>
            </a:p>
          </p:txBody>
        </p:sp>
      </p:grpSp>
      <p:sp>
        <p:nvSpPr>
          <p:cNvPr id="11" name="AutoShape 11"/>
          <p:cNvSpPr/>
          <p:nvPr/>
        </p:nvSpPr>
        <p:spPr>
          <a:xfrm>
            <a:off x="4347005" y="5951769"/>
            <a:ext cx="9593990" cy="0"/>
          </a:xfrm>
          <a:prstGeom prst="line">
            <a:avLst/>
          </a:prstGeom>
          <a:ln w="28575" cap="flat">
            <a:solidFill>
              <a:srgbClr val="8E469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2" name="Group 12"/>
          <p:cNvGrpSpPr/>
          <p:nvPr/>
        </p:nvGrpSpPr>
        <p:grpSpPr>
          <a:xfrm>
            <a:off x="6142769" y="5549946"/>
            <a:ext cx="803645" cy="803645"/>
            <a:chOff x="0" y="0"/>
            <a:chExt cx="812800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DE1"/>
            </a:solidFill>
            <a:ln w="28575" cap="sq">
              <a:solidFill>
                <a:srgbClr val="8E469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lIns="75480" tIns="75480" rIns="75480" bIns="75480" rtlCol="0" anchor="ctr"/>
            <a:lstStyle/>
            <a:p>
              <a:pPr algn="ctr">
                <a:lnSpc>
                  <a:spcPts val="2377"/>
                </a:lnSpc>
              </a:pPr>
              <a:r>
                <a:rPr lang="en-US" sz="2377" b="1" spc="237">
                  <a:solidFill>
                    <a:srgbClr val="8E469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2</a:t>
              </a: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8742178" y="5549946"/>
            <a:ext cx="803645" cy="803645"/>
            <a:chOff x="0" y="0"/>
            <a:chExt cx="812800" cy="812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DE1"/>
            </a:solidFill>
            <a:ln w="28575" cap="sq">
              <a:solidFill>
                <a:srgbClr val="8E469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lIns="75480" tIns="75480" rIns="75480" bIns="75480" rtlCol="0" anchor="ctr"/>
            <a:lstStyle/>
            <a:p>
              <a:pPr algn="ctr">
                <a:lnSpc>
                  <a:spcPts val="2377"/>
                </a:lnSpc>
              </a:pPr>
              <a:r>
                <a:rPr lang="en-US" sz="2377" b="1" spc="237">
                  <a:solidFill>
                    <a:srgbClr val="8E469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3</a:t>
              </a:r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1341586" y="5549946"/>
            <a:ext cx="803645" cy="80364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3EDE1"/>
            </a:solidFill>
            <a:ln w="28575" cap="sq">
              <a:solidFill>
                <a:srgbClr val="8E4690"/>
              </a:solidFill>
              <a:prstDash val="solid"/>
              <a:miter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76200" y="114300"/>
              <a:ext cx="660400" cy="622300"/>
            </a:xfrm>
            <a:prstGeom prst="rect">
              <a:avLst/>
            </a:prstGeom>
          </p:spPr>
          <p:txBody>
            <a:bodyPr lIns="75480" tIns="75480" rIns="75480" bIns="75480" rtlCol="0" anchor="ctr"/>
            <a:lstStyle/>
            <a:p>
              <a:pPr algn="ctr">
                <a:lnSpc>
                  <a:spcPts val="2377"/>
                </a:lnSpc>
              </a:pPr>
              <a:r>
                <a:rPr lang="en-US" sz="2377" b="1" spc="237">
                  <a:solidFill>
                    <a:srgbClr val="8E469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4</a:t>
              </a:r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3118944" y="6772839"/>
            <a:ext cx="1652476" cy="3041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1782" b="1" spc="35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DISCOVERY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5498197" y="6772839"/>
            <a:ext cx="2092788" cy="61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1782" b="1" spc="35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CONCEPT DEVELOPMENT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317762" y="6772839"/>
            <a:ext cx="1652476" cy="61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1782" b="1" spc="35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CREATIVE PRODUCTION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0917171" y="6772839"/>
            <a:ext cx="1652476" cy="61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1782" b="1" spc="35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ASSET DELIVERY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516579" y="6772839"/>
            <a:ext cx="1652476" cy="6155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496"/>
              </a:lnSpc>
            </a:pPr>
            <a:r>
              <a:rPr lang="en-US" sz="1782" b="1" spc="35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FEEDBACK + ITERATION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3166242" y="3672603"/>
            <a:ext cx="11955515" cy="4057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209"/>
              </a:lnSpc>
              <a:spcBef>
                <a:spcPct val="0"/>
              </a:spcBef>
            </a:pPr>
            <a:r>
              <a:rPr lang="en-US" sz="2674" u="none" strike="noStrike" spc="53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Each step designed to ensure quality, consistency, and timeliness.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638828"/>
            <a:ext cx="10176862" cy="9678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63"/>
              </a:lnSpc>
              <a:spcBef>
                <a:spcPct val="0"/>
              </a:spcBef>
            </a:pPr>
            <a:r>
              <a:rPr lang="en-US" sz="7163" spc="-286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Who</a:t>
            </a:r>
            <a:r>
              <a:rPr lang="en-US" sz="7163" u="none" strike="noStrike" spc="-286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We Work With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57275"/>
            <a:ext cx="5567923" cy="24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19"/>
              </a:lnSpc>
              <a:spcBef>
                <a:spcPct val="0"/>
              </a:spcBef>
            </a:pPr>
            <a:r>
              <a:rPr lang="en-US" sz="1819" b="1" spc="18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WHO WE WORK WITH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91319" y="9150053"/>
            <a:ext cx="967981" cy="245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19"/>
              </a:lnSpc>
              <a:spcBef>
                <a:spcPct val="0"/>
              </a:spcBef>
            </a:pPr>
            <a:r>
              <a:rPr lang="en-US" sz="1819" b="1" spc="18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7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4089897" y="3360501"/>
            <a:ext cx="9251932" cy="1194033"/>
            <a:chOff x="0" y="0"/>
            <a:chExt cx="12335909" cy="1592044"/>
          </a:xfrm>
        </p:grpSpPr>
        <p:sp>
          <p:nvSpPr>
            <p:cNvPr id="6" name="TextBox 6"/>
            <p:cNvSpPr txBox="1"/>
            <p:nvPr/>
          </p:nvSpPr>
          <p:spPr>
            <a:xfrm>
              <a:off x="0" y="-9525"/>
              <a:ext cx="8055532" cy="540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9959" lvl="1" indent="-289979" algn="l">
                <a:lnSpc>
                  <a:spcPts val="3223"/>
                </a:lnSpc>
                <a:buFont typeface="Arial"/>
                <a:buChar char="•"/>
              </a:pPr>
              <a:r>
                <a:rPr lang="en-US" sz="2686" b="1" spc="53">
                  <a:solidFill>
                    <a:srgbClr val="00000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Reliable creative structure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758116" y="780665"/>
              <a:ext cx="11577793" cy="81137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07"/>
                </a:lnSpc>
              </a:pPr>
              <a:r>
                <a:rPr lang="en-US" sz="1790" spc="35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Teams that need more than inspiration — they seek organized workflows, predictable timelines, and dependable delivery across projects.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089897" y="5143500"/>
            <a:ext cx="9251932" cy="1506756"/>
            <a:chOff x="0" y="0"/>
            <a:chExt cx="12335909" cy="2009007"/>
          </a:xfrm>
        </p:grpSpPr>
        <p:sp>
          <p:nvSpPr>
            <p:cNvPr id="9" name="TextBox 9"/>
            <p:cNvSpPr txBox="1"/>
            <p:nvPr/>
          </p:nvSpPr>
          <p:spPr>
            <a:xfrm>
              <a:off x="0" y="-9525"/>
              <a:ext cx="8055532" cy="540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9959" lvl="1" indent="-289979" algn="l">
                <a:lnSpc>
                  <a:spcPts val="3223"/>
                </a:lnSpc>
                <a:buFont typeface="Arial"/>
                <a:buChar char="•"/>
              </a:pPr>
              <a:r>
                <a:rPr lang="en-US" sz="2686" b="1" spc="53">
                  <a:solidFill>
                    <a:srgbClr val="00000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Scalable content output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58116" y="780665"/>
              <a:ext cx="11577793" cy="122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07"/>
                </a:lnSpc>
              </a:pPr>
              <a:r>
                <a:rPr lang="en-US" sz="1790" spc="35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Growing companies that require a steady stream of assets — whether for digital campaigns, product launches, or internal communication — and need a system to support that scale.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4089897" y="7402731"/>
            <a:ext cx="9251932" cy="1506756"/>
            <a:chOff x="0" y="0"/>
            <a:chExt cx="12335909" cy="2009007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9525"/>
              <a:ext cx="8055532" cy="5402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579959" lvl="1" indent="-289979" algn="l">
                <a:lnSpc>
                  <a:spcPts val="3223"/>
                </a:lnSpc>
                <a:buFont typeface="Arial"/>
                <a:buChar char="•"/>
              </a:pPr>
              <a:r>
                <a:rPr lang="en-US" sz="2686" b="1" spc="53">
                  <a:solidFill>
                    <a:srgbClr val="000000"/>
                  </a:solidFill>
                  <a:latin typeface="Public Sans Bold"/>
                  <a:ea typeface="Public Sans Bold"/>
                  <a:cs typeface="Public Sans Bold"/>
                  <a:sym typeface="Public Sans Bold"/>
                </a:rPr>
                <a:t>Clear visual storytelling</a:t>
              </a: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58116" y="780665"/>
              <a:ext cx="11577793" cy="12283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2507"/>
                </a:lnSpc>
              </a:pPr>
              <a:r>
                <a:rPr lang="en-US" sz="1790" spc="35">
                  <a:solidFill>
                    <a:srgbClr val="000000"/>
                  </a:solidFill>
                  <a:latin typeface="Public Sans"/>
                  <a:ea typeface="Public Sans"/>
                  <a:cs typeface="Public Sans"/>
                  <a:sym typeface="Public Sans"/>
                </a:rPr>
                <a:t>Organizations that understand the importance of visual language and need help turning ideas, values, or data into concise, audience-ready creative materials.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B1A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659379"/>
            <a:ext cx="10181686" cy="968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166"/>
              </a:lnSpc>
              <a:spcBef>
                <a:spcPct val="0"/>
              </a:spcBef>
            </a:pPr>
            <a:r>
              <a:rPr lang="en-US" sz="7166" spc="-286">
                <a:solidFill>
                  <a:srgbClr val="FCFAFA"/>
                </a:solidFill>
                <a:latin typeface="Georgia Pro"/>
                <a:ea typeface="Georgia Pro"/>
                <a:cs typeface="Georgia Pro"/>
                <a:sym typeface="Georgia Pro"/>
              </a:rPr>
              <a:t>Servic</a:t>
            </a:r>
            <a:r>
              <a:rPr lang="en-US" sz="7166" u="none" strike="noStrike" spc="-286">
                <a:solidFill>
                  <a:srgbClr val="FCFAFA"/>
                </a:solidFill>
                <a:latin typeface="Georgia Pro"/>
                <a:ea typeface="Georgia Pro"/>
                <a:cs typeface="Georgia Pro"/>
                <a:sym typeface="Georgia Pro"/>
              </a:rPr>
              <a:t>e Packages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28700" y="1057275"/>
            <a:ext cx="5570562" cy="245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820"/>
              </a:lnSpc>
              <a:spcBef>
                <a:spcPct val="0"/>
              </a:spcBef>
            </a:pPr>
            <a:r>
              <a:rPr lang="en-US" sz="1820" b="1" spc="182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SERVICE PACKAGES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6290860" y="9149988"/>
            <a:ext cx="968440" cy="245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820"/>
              </a:lnSpc>
              <a:spcBef>
                <a:spcPct val="0"/>
              </a:spcBef>
            </a:pPr>
            <a:r>
              <a:rPr lang="en-US" sz="1820" b="1" spc="182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8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954841" y="4785109"/>
            <a:ext cx="3687965" cy="80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687" b="1" spc="53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Project-based packages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954841" y="5797541"/>
            <a:ext cx="3687965" cy="1556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8"/>
              </a:lnSpc>
            </a:pPr>
            <a:r>
              <a:rPr lang="en-US" sz="1791" spc="35">
                <a:solidFill>
                  <a:srgbClr val="FCFAFA"/>
                </a:solidFill>
                <a:latin typeface="Public Sans"/>
                <a:ea typeface="Public Sans"/>
                <a:cs typeface="Public Sans"/>
                <a:sym typeface="Public Sans"/>
              </a:rPr>
              <a:t>Ideal for specific initiatives with defined scopes and deadlines — such as branding updates, content sets, or one-time creative builds.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300017" y="4785109"/>
            <a:ext cx="3687965" cy="80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687" b="1" spc="53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Monthly creative retainers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300017" y="5797541"/>
            <a:ext cx="3687965" cy="1556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8"/>
              </a:lnSpc>
            </a:pPr>
            <a:r>
              <a:rPr lang="en-US" sz="1791" spc="35">
                <a:solidFill>
                  <a:srgbClr val="FCFAFA"/>
                </a:solidFill>
                <a:latin typeface="Public Sans"/>
                <a:ea typeface="Public Sans"/>
                <a:cs typeface="Public Sans"/>
                <a:sym typeface="Public Sans"/>
              </a:rPr>
              <a:t>A consistent, ongoing partnership that provides regular creative support, giving clients access to our team on a predictable schedule.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645194" y="4785109"/>
            <a:ext cx="3687965" cy="8059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25"/>
              </a:lnSpc>
            </a:pPr>
            <a:r>
              <a:rPr lang="en-US" sz="2687" b="1" spc="53">
                <a:solidFill>
                  <a:srgbClr val="FCFAFA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Campaign planning + execution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1645194" y="5797541"/>
            <a:ext cx="3687965" cy="18698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08"/>
              </a:lnSpc>
            </a:pPr>
            <a:r>
              <a:rPr lang="en-US" sz="1791" spc="35">
                <a:solidFill>
                  <a:srgbClr val="FCFAFA"/>
                </a:solidFill>
                <a:latin typeface="Public Sans"/>
                <a:ea typeface="Public Sans"/>
                <a:cs typeface="Public Sans"/>
                <a:sym typeface="Public Sans"/>
              </a:rPr>
              <a:t>Comprehensive support for marketing campaigns, covering everything from concept development to asset delivery, with coordination across channels.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28700" y="2799209"/>
            <a:ext cx="8193840" cy="927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62"/>
              </a:lnSpc>
            </a:pPr>
            <a:r>
              <a:rPr lang="en-US" sz="2687" spc="53">
                <a:solidFill>
                  <a:srgbClr val="FCFAFA"/>
                </a:solidFill>
                <a:latin typeface="Public Sans"/>
                <a:ea typeface="Public Sans"/>
                <a:cs typeface="Public Sans"/>
                <a:sym typeface="Public Sans"/>
              </a:rPr>
              <a:t>We offer flexible service models designed to meet the diverse needs of growing teams.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6470618" cy="10287000"/>
            <a:chOff x="0" y="0"/>
            <a:chExt cx="1002468" cy="159372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002468" cy="1593725"/>
            </a:xfrm>
            <a:custGeom>
              <a:avLst/>
              <a:gdLst/>
              <a:ahLst/>
              <a:cxnLst/>
              <a:rect l="l" t="t" r="r" b="b"/>
              <a:pathLst>
                <a:path w="1002468" h="1593725">
                  <a:moveTo>
                    <a:pt x="0" y="0"/>
                  </a:moveTo>
                  <a:lnTo>
                    <a:pt x="1002468" y="0"/>
                  </a:lnTo>
                  <a:lnTo>
                    <a:pt x="1002468" y="1593725"/>
                  </a:lnTo>
                  <a:lnTo>
                    <a:pt x="0" y="1593725"/>
                  </a:lnTo>
                  <a:close/>
                </a:path>
              </a:pathLst>
            </a:custGeom>
            <a:blipFill>
              <a:blip r:embed="rId2"/>
              <a:stretch>
                <a:fillRect l="-63488" r="-44568" b="4900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12028614" y="1726500"/>
            <a:ext cx="4833556" cy="1771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6750"/>
              </a:lnSpc>
              <a:spcBef>
                <a:spcPct val="0"/>
              </a:spcBef>
            </a:pPr>
            <a:r>
              <a:rPr lang="en-US" sz="6750" spc="-27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Let's Work</a:t>
            </a:r>
            <a:r>
              <a:rPr lang="en-US" sz="6750" u="none" strike="noStrike" spc="-270">
                <a:solidFill>
                  <a:srgbClr val="000000"/>
                </a:solidFill>
                <a:latin typeface="Georgia Pro"/>
                <a:ea typeface="Georgia Pro"/>
                <a:cs typeface="Georgia Pro"/>
                <a:sym typeface="Georgia Pro"/>
              </a:rPr>
              <a:t> Together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6347168" y="9148422"/>
            <a:ext cx="912132" cy="2388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714"/>
              </a:lnSpc>
              <a:spcBef>
                <a:spcPct val="0"/>
              </a:spcBef>
            </a:pPr>
            <a:r>
              <a:rPr lang="en-US" sz="1714" b="1" spc="171">
                <a:solidFill>
                  <a:srgbClr val="8E469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9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028614" y="4612023"/>
            <a:ext cx="4887786" cy="28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62"/>
              </a:lnSpc>
              <a:spcBef>
                <a:spcPct val="0"/>
              </a:spcBef>
            </a:pPr>
            <a:r>
              <a:rPr lang="en-US" sz="1687" u="none" strike="noStrike" spc="33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Mobile Number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2028614" y="5026819"/>
            <a:ext cx="4887786" cy="384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37"/>
              </a:lnSpc>
              <a:spcBef>
                <a:spcPct val="0"/>
              </a:spcBef>
            </a:pPr>
            <a:r>
              <a:rPr lang="en-US" sz="2531" b="1" u="none" strike="noStrike" spc="5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+123-456-7890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028614" y="6062639"/>
            <a:ext cx="4887786" cy="28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62"/>
              </a:lnSpc>
              <a:spcBef>
                <a:spcPct val="0"/>
              </a:spcBef>
            </a:pPr>
            <a:r>
              <a:rPr lang="en-US" sz="1687" u="none" strike="noStrike" spc="33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Email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028614" y="6477435"/>
            <a:ext cx="4887786" cy="384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37"/>
              </a:lnSpc>
              <a:spcBef>
                <a:spcPct val="0"/>
              </a:spcBef>
            </a:pPr>
            <a:r>
              <a:rPr lang="en-US" sz="2531" b="1" u="none" strike="noStrike" spc="5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hello@reallygreatsite.com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028614" y="7518637"/>
            <a:ext cx="4887786" cy="2899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362"/>
              </a:lnSpc>
              <a:spcBef>
                <a:spcPct val="0"/>
              </a:spcBef>
            </a:pPr>
            <a:r>
              <a:rPr lang="en-US" sz="1687" u="none" strike="noStrike" spc="33">
                <a:solidFill>
                  <a:srgbClr val="000000"/>
                </a:solidFill>
                <a:latin typeface="Public Sans"/>
                <a:ea typeface="Public Sans"/>
                <a:cs typeface="Public Sans"/>
                <a:sym typeface="Public Sans"/>
              </a:rPr>
              <a:t>Address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2028614" y="7933432"/>
            <a:ext cx="4887786" cy="3845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037"/>
              </a:lnSpc>
              <a:spcBef>
                <a:spcPct val="0"/>
              </a:spcBef>
            </a:pPr>
            <a:r>
              <a:rPr lang="en-US" sz="2531" b="1" u="none" strike="noStrike" spc="50">
                <a:solidFill>
                  <a:srgbClr val="000000"/>
                </a:solidFill>
                <a:latin typeface="Public Sans Bold"/>
                <a:ea typeface="Public Sans Bold"/>
                <a:cs typeface="Public Sans Bold"/>
                <a:sym typeface="Public Sans Bold"/>
              </a:rPr>
              <a:t>123 Anywhere St., Any City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452</Words>
  <Application>Microsoft Macintosh PowerPoint</Application>
  <PresentationFormat>Custom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Georgia Pro</vt:lpstr>
      <vt:lpstr>Public Sans</vt:lpstr>
      <vt:lpstr>Public Sans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COABE 2027 Presentation Template</dc:title>
  <cp:lastModifiedBy>James Bonney</cp:lastModifiedBy>
  <cp:revision>1</cp:revision>
  <dcterms:created xsi:type="dcterms:W3CDTF">2006-08-16T00:00:00Z</dcterms:created>
  <dcterms:modified xsi:type="dcterms:W3CDTF">2026-07-21T10:46:16Z</dcterms:modified>
  <dc:identifier>DAHQAuzlImA</dc:identifier>
</cp:coreProperties>
</file>